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 id="260"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1" d="100"/>
          <a:sy n="81" d="100"/>
        </p:scale>
        <p:origin x="75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jpeg>
</file>

<file path=ppt/media/image5.jpe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2/13/2023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2/13/2023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2/13/2023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2/13/2023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2/13/2023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2/13/2023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2/13/2023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2/13/2023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2/13/2023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2/13/2023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2/13/2023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2/13/2023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hyperlink" Target="https://www.interviewbit.com/blog/features-of-java/#interpreted" TargetMode="External"/><Relationship Id="rId3" Type="http://schemas.openxmlformats.org/officeDocument/2006/relationships/hyperlink" Target="https://www.interviewbit.com/blog/features-of-java/#object-oriented" TargetMode="External"/><Relationship Id="rId7" Type="http://schemas.openxmlformats.org/officeDocument/2006/relationships/hyperlink" Target="https://www.interviewbit.com/blog/features-of-java/#secure" TargetMode="External"/><Relationship Id="rId2" Type="http://schemas.openxmlformats.org/officeDocument/2006/relationships/hyperlink" Target="https://www.interviewbit.com/blog/features-of-java/#simple" TargetMode="External"/><Relationship Id="rId1" Type="http://schemas.openxmlformats.org/officeDocument/2006/relationships/slideLayout" Target="../slideLayouts/slideLayout7.xml"/><Relationship Id="rId6" Type="http://schemas.openxmlformats.org/officeDocument/2006/relationships/hyperlink" Target="https://www.interviewbit.com/blog/features-of-java/#robust" TargetMode="External"/><Relationship Id="rId11" Type="http://schemas.openxmlformats.org/officeDocument/2006/relationships/hyperlink" Target="http://www.411.ca/blog/advertisers/how-to-get-more-clients-than-you-can-handle-for-your-small-business/" TargetMode="External"/><Relationship Id="rId5" Type="http://schemas.openxmlformats.org/officeDocument/2006/relationships/hyperlink" Target="https://www.interviewbit.com/blog/features-of-java/#portable" TargetMode="External"/><Relationship Id="rId10" Type="http://schemas.openxmlformats.org/officeDocument/2006/relationships/image" Target="../media/image2.png"/><Relationship Id="rId4" Type="http://schemas.openxmlformats.org/officeDocument/2006/relationships/hyperlink" Target="https://www.interviewbit.com/blog/features-of-java/#platform-independent" TargetMode="External"/><Relationship Id="rId9" Type="http://schemas.openxmlformats.org/officeDocument/2006/relationships/hyperlink" Target="https://www.interviewbit.com/blog/features-of-java/#multi-threaded"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techdem.centerkey.com/2009/06/java-snippets.html" TargetMode="External"/><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hyperlink" Target="https://www.pexels.com/video/a-businesswoman-talking-to-her-clients-5636982/" TargetMode="Externa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hyperlink" Target="https://www.pexels.com/photo/building-modern-glass-tall-27406/" TargetMode="External"/><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www.flickr.com/photos/111692634@N04/16203259800" TargetMode="External"/><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gonitsora.com/6-lucrative-career-options-after-m-tech-computer-science-engineering/" TargetMode="External"/><Relationship Id="rId2" Type="http://schemas.openxmlformats.org/officeDocument/2006/relationships/image" Target="../media/image7.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dirty="0"/>
              <a:t>FEATURES</a:t>
            </a:r>
            <a:endParaRPr lang="en-US" sz="80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lnSpcReduction="10000"/>
          </a:bodyPr>
          <a:lstStyle/>
          <a:p>
            <a:r>
              <a:rPr lang="en-US" sz="2400" dirty="0">
                <a:solidFill>
                  <a:schemeClr val="tx1">
                    <a:lumMod val="85000"/>
                    <a:lumOff val="15000"/>
                  </a:schemeClr>
                </a:solidFill>
              </a:rPr>
              <a:t>Of java</a:t>
            </a:r>
          </a:p>
          <a:p>
            <a:r>
              <a:rPr lang="en-US" dirty="0">
                <a:solidFill>
                  <a:schemeClr val="tx1">
                    <a:lumMod val="85000"/>
                    <a:lumOff val="15000"/>
                  </a:schemeClr>
                </a:solidFill>
              </a:rPr>
              <a:t>				</a:t>
            </a:r>
            <a:r>
              <a:rPr lang="en-US" sz="1500" dirty="0">
                <a:solidFill>
                  <a:schemeClr val="tx1">
                    <a:lumMod val="85000"/>
                    <a:lumOff val="15000"/>
                  </a:schemeClr>
                </a:solidFill>
                <a:latin typeface="Bradley Hand ITC" panose="03070402050302030203" pitchFamily="66" charset="0"/>
              </a:rPr>
              <a:t>FARISHA ASHRAF</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9BE98F-DE84-2860-4DA0-C459B3BFEBE9}"/>
              </a:ext>
            </a:extLst>
          </p:cNvPr>
          <p:cNvSpPr txBox="1"/>
          <p:nvPr/>
        </p:nvSpPr>
        <p:spPr>
          <a:xfrm>
            <a:off x="558537" y="1166842"/>
            <a:ext cx="9584703" cy="4524315"/>
          </a:xfrm>
          <a:prstGeom prst="rect">
            <a:avLst/>
          </a:prstGeom>
          <a:noFill/>
        </p:spPr>
        <p:txBody>
          <a:bodyPr wrap="square">
            <a:spAutoFit/>
          </a:bodyPr>
          <a:lstStyle/>
          <a:p>
            <a:pPr algn="l">
              <a:buFont typeface="Arial" panose="020B0604020202020204" pitchFamily="34" charset="0"/>
              <a:buChar char="•"/>
            </a:pPr>
            <a:r>
              <a:rPr lang="en-US" sz="3600" b="0" i="0" u="none" strike="noStrike" dirty="0">
                <a:solidFill>
                  <a:srgbClr val="000000"/>
                </a:solidFill>
                <a:effectLst/>
                <a:latin typeface="var(--toc-ff,inherit)"/>
                <a:hlinkClick r:id="rId2"/>
              </a:rPr>
              <a:t>Simple</a:t>
            </a:r>
            <a:endParaRPr lang="en-US" sz="3600" b="0" i="0" dirty="0">
              <a:solidFill>
                <a:srgbClr val="000000"/>
              </a:solidFill>
              <a:effectLst/>
              <a:latin typeface="Inter"/>
            </a:endParaRPr>
          </a:p>
          <a:p>
            <a:pPr algn="l">
              <a:buFont typeface="Arial" panose="020B0604020202020204" pitchFamily="34" charset="0"/>
              <a:buChar char="•"/>
            </a:pPr>
            <a:r>
              <a:rPr lang="en-US" sz="3600" b="0" i="0" u="none" strike="noStrike" dirty="0">
                <a:solidFill>
                  <a:srgbClr val="000000"/>
                </a:solidFill>
                <a:effectLst/>
                <a:latin typeface="var(--toc-ff,inherit)"/>
                <a:hlinkClick r:id="rId3"/>
              </a:rPr>
              <a:t>Object-Oriented</a:t>
            </a:r>
            <a:endParaRPr lang="en-US" sz="3600" b="0" i="0" dirty="0">
              <a:solidFill>
                <a:srgbClr val="000000"/>
              </a:solidFill>
              <a:effectLst/>
              <a:latin typeface="Inter"/>
            </a:endParaRPr>
          </a:p>
          <a:p>
            <a:pPr algn="l">
              <a:buFont typeface="Arial" panose="020B0604020202020204" pitchFamily="34" charset="0"/>
              <a:buChar char="•"/>
            </a:pPr>
            <a:r>
              <a:rPr lang="en-US" sz="3600" b="0" i="0" u="none" strike="noStrike" dirty="0">
                <a:solidFill>
                  <a:srgbClr val="000000"/>
                </a:solidFill>
                <a:effectLst/>
                <a:latin typeface="var(--toc-ff,inherit)"/>
                <a:hlinkClick r:id="rId4"/>
              </a:rPr>
              <a:t>Platform Independent</a:t>
            </a:r>
            <a:endParaRPr lang="en-US" sz="3600" b="0" i="0" dirty="0">
              <a:solidFill>
                <a:srgbClr val="000000"/>
              </a:solidFill>
              <a:effectLst/>
              <a:latin typeface="Inter"/>
            </a:endParaRPr>
          </a:p>
          <a:p>
            <a:pPr algn="l">
              <a:buFont typeface="Arial" panose="020B0604020202020204" pitchFamily="34" charset="0"/>
              <a:buChar char="•"/>
            </a:pPr>
            <a:r>
              <a:rPr lang="en-US" sz="3600" b="0" i="0" u="none" strike="noStrike" dirty="0">
                <a:solidFill>
                  <a:srgbClr val="000000"/>
                </a:solidFill>
                <a:effectLst/>
                <a:latin typeface="var(--toc-ff,inherit)"/>
                <a:hlinkClick r:id="rId5"/>
              </a:rPr>
              <a:t>Portable</a:t>
            </a:r>
            <a:endParaRPr lang="en-US" sz="3600" b="0" i="0" dirty="0">
              <a:solidFill>
                <a:srgbClr val="000000"/>
              </a:solidFill>
              <a:effectLst/>
              <a:latin typeface="Inter"/>
            </a:endParaRPr>
          </a:p>
          <a:p>
            <a:pPr algn="l">
              <a:buFont typeface="Arial" panose="020B0604020202020204" pitchFamily="34" charset="0"/>
              <a:buChar char="•"/>
            </a:pPr>
            <a:r>
              <a:rPr lang="en-US" sz="3600" b="0" i="0" u="none" strike="noStrike" dirty="0">
                <a:solidFill>
                  <a:srgbClr val="000000"/>
                </a:solidFill>
                <a:effectLst/>
                <a:latin typeface="var(--toc-ff,inherit)"/>
                <a:hlinkClick r:id="rId6"/>
              </a:rPr>
              <a:t>Robust</a:t>
            </a:r>
            <a:endParaRPr lang="en-US" sz="3600" b="0" i="0" dirty="0">
              <a:solidFill>
                <a:srgbClr val="000000"/>
              </a:solidFill>
              <a:effectLst/>
              <a:latin typeface="Inter"/>
            </a:endParaRPr>
          </a:p>
          <a:p>
            <a:pPr algn="l">
              <a:buFont typeface="Arial" panose="020B0604020202020204" pitchFamily="34" charset="0"/>
              <a:buChar char="•"/>
            </a:pPr>
            <a:r>
              <a:rPr lang="en-US" sz="3600" b="0" i="0" u="none" strike="noStrike" dirty="0">
                <a:solidFill>
                  <a:srgbClr val="000000"/>
                </a:solidFill>
                <a:effectLst/>
                <a:latin typeface="var(--toc-ff,inherit)"/>
                <a:hlinkClick r:id="rId7"/>
              </a:rPr>
              <a:t>Secure</a:t>
            </a:r>
            <a:endParaRPr lang="en-US" sz="3600" b="0" i="0" dirty="0">
              <a:solidFill>
                <a:srgbClr val="000000"/>
              </a:solidFill>
              <a:effectLst/>
              <a:latin typeface="Inter"/>
            </a:endParaRPr>
          </a:p>
          <a:p>
            <a:pPr algn="l">
              <a:buFont typeface="Arial" panose="020B0604020202020204" pitchFamily="34" charset="0"/>
              <a:buChar char="•"/>
            </a:pPr>
            <a:r>
              <a:rPr lang="en-US" sz="3600" b="0" i="0" u="none" strike="noStrike" dirty="0">
                <a:solidFill>
                  <a:srgbClr val="000000"/>
                </a:solidFill>
                <a:effectLst/>
                <a:latin typeface="var(--toc-ff,inherit)"/>
                <a:hlinkClick r:id="rId8"/>
              </a:rPr>
              <a:t>Interpreted</a:t>
            </a:r>
            <a:endParaRPr lang="en-US" sz="3600" b="0" i="0" dirty="0">
              <a:solidFill>
                <a:srgbClr val="000000"/>
              </a:solidFill>
              <a:effectLst/>
              <a:latin typeface="Inter"/>
            </a:endParaRPr>
          </a:p>
          <a:p>
            <a:pPr algn="l">
              <a:buFont typeface="Arial" panose="020B0604020202020204" pitchFamily="34" charset="0"/>
              <a:buChar char="•"/>
            </a:pPr>
            <a:r>
              <a:rPr lang="en-US" sz="3600" b="0" i="0" u="none" strike="noStrike" dirty="0">
                <a:solidFill>
                  <a:srgbClr val="000000"/>
                </a:solidFill>
                <a:effectLst/>
                <a:latin typeface="var(--toc-ff,inherit)"/>
                <a:hlinkClick r:id="rId9"/>
              </a:rPr>
              <a:t>Multi-Threaded</a:t>
            </a:r>
            <a:endParaRPr lang="en-US" sz="3600" b="0" i="0" dirty="0">
              <a:solidFill>
                <a:srgbClr val="000000"/>
              </a:solidFill>
              <a:effectLst/>
              <a:latin typeface="Inter"/>
            </a:endParaRPr>
          </a:p>
        </p:txBody>
      </p:sp>
      <p:sp>
        <p:nvSpPr>
          <p:cNvPr id="4" name="Rectangle 3">
            <a:extLst>
              <a:ext uri="{FF2B5EF4-FFF2-40B4-BE49-F238E27FC236}">
                <a16:creationId xmlns:a16="http://schemas.microsoft.com/office/drawing/2014/main" id="{DA73DCD4-1922-C294-E349-02BE62F89EE6}"/>
              </a:ext>
            </a:extLst>
          </p:cNvPr>
          <p:cNvSpPr/>
          <p:nvPr/>
        </p:nvSpPr>
        <p:spPr>
          <a:xfrm>
            <a:off x="2414203" y="243512"/>
            <a:ext cx="6948825"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TOP FEATURES OF JAVA</a:t>
            </a:r>
          </a:p>
        </p:txBody>
      </p:sp>
      <p:pic>
        <p:nvPicPr>
          <p:cNvPr id="6" name="Picture 5">
            <a:extLst>
              <a:ext uri="{FF2B5EF4-FFF2-40B4-BE49-F238E27FC236}">
                <a16:creationId xmlns:a16="http://schemas.microsoft.com/office/drawing/2014/main" id="{B5DED808-0181-E72F-E911-55C91DADDC5A}"/>
              </a:ext>
            </a:extLst>
          </p:cNvPr>
          <p:cNvPicPr>
            <a:picLocks noChangeAspect="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5350888" y="1432874"/>
            <a:ext cx="6192280" cy="4642529"/>
          </a:xfrm>
          <a:prstGeom prst="rect">
            <a:avLst/>
          </a:prstGeom>
        </p:spPr>
      </p:pic>
    </p:spTree>
    <p:extLst>
      <p:ext uri="{BB962C8B-B14F-4D97-AF65-F5344CB8AC3E}">
        <p14:creationId xmlns:p14="http://schemas.microsoft.com/office/powerpoint/2010/main" val="30740302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D2CD8A-1E64-C30B-B903-32E50D942D9D}"/>
              </a:ext>
            </a:extLst>
          </p:cNvPr>
          <p:cNvSpPr txBox="1"/>
          <p:nvPr/>
        </p:nvSpPr>
        <p:spPr>
          <a:xfrm>
            <a:off x="118537" y="0"/>
            <a:ext cx="6715896" cy="3139321"/>
          </a:xfrm>
          <a:prstGeom prst="rect">
            <a:avLst/>
          </a:prstGeom>
          <a:noFill/>
        </p:spPr>
        <p:txBody>
          <a:bodyPr wrap="square">
            <a:spAutoFit/>
          </a:bodyPr>
          <a:lstStyle/>
          <a:p>
            <a:pPr algn="l"/>
            <a:r>
              <a:rPr lang="en-US" b="1" i="0" dirty="0">
                <a:solidFill>
                  <a:srgbClr val="000000"/>
                </a:solidFill>
                <a:effectLst/>
                <a:latin typeface="Inter"/>
              </a:rPr>
              <a:t>Simple</a:t>
            </a:r>
          </a:p>
          <a:p>
            <a:pPr algn="l"/>
            <a:r>
              <a:rPr lang="en-US" b="0" i="0" dirty="0">
                <a:solidFill>
                  <a:srgbClr val="000000"/>
                </a:solidFill>
                <a:effectLst/>
                <a:latin typeface="Inter"/>
              </a:rPr>
              <a:t>Java is a simple programming language and easy to understand because it does not contain complexities that exist in prior programming languages.</a:t>
            </a:r>
          </a:p>
          <a:p>
            <a:pPr algn="l"/>
            <a:endParaRPr lang="en-US" dirty="0">
              <a:solidFill>
                <a:srgbClr val="000000"/>
              </a:solidFill>
              <a:latin typeface="Inter"/>
            </a:endParaRPr>
          </a:p>
          <a:p>
            <a:pPr algn="l"/>
            <a:r>
              <a:rPr lang="en-US" b="0" i="0" dirty="0">
                <a:solidFill>
                  <a:srgbClr val="000000"/>
                </a:solidFill>
                <a:effectLst/>
                <a:latin typeface="Inter"/>
              </a:rPr>
              <a:t> In fact, simplicity was the design aim of </a:t>
            </a:r>
            <a:r>
              <a:rPr lang="en-US" b="0" i="0" dirty="0" err="1">
                <a:solidFill>
                  <a:srgbClr val="000000"/>
                </a:solidFill>
                <a:effectLst/>
                <a:latin typeface="Inter"/>
              </a:rPr>
              <a:t>Javasoft</a:t>
            </a:r>
            <a:r>
              <a:rPr lang="en-US" b="0" i="0" dirty="0">
                <a:solidFill>
                  <a:srgbClr val="000000"/>
                </a:solidFill>
                <a:effectLst/>
                <a:latin typeface="Inter"/>
              </a:rPr>
              <a:t> peoples, because it has to work on electronic devices where less memory/resources are available.</a:t>
            </a:r>
          </a:p>
          <a:p>
            <a:pPr algn="l"/>
            <a:endParaRPr lang="en-US" dirty="0">
              <a:solidFill>
                <a:srgbClr val="000000"/>
              </a:solidFill>
              <a:latin typeface="Inter"/>
            </a:endParaRPr>
          </a:p>
          <a:p>
            <a:pPr algn="l"/>
            <a:r>
              <a:rPr lang="en-US" b="0" i="0" dirty="0">
                <a:solidFill>
                  <a:srgbClr val="000000"/>
                </a:solidFill>
                <a:effectLst/>
                <a:latin typeface="Inter"/>
              </a:rPr>
              <a:t> Java contains the same syntax as in C, C++, so the programmers who are switching to Java will not face any problem in terms of syntax.</a:t>
            </a:r>
          </a:p>
        </p:txBody>
      </p:sp>
      <p:sp>
        <p:nvSpPr>
          <p:cNvPr id="5" name="TextBox 4">
            <a:extLst>
              <a:ext uri="{FF2B5EF4-FFF2-40B4-BE49-F238E27FC236}">
                <a16:creationId xmlns:a16="http://schemas.microsoft.com/office/drawing/2014/main" id="{82A610FF-FD2E-865B-1DA7-CD43EE0DC313}"/>
              </a:ext>
            </a:extLst>
          </p:cNvPr>
          <p:cNvSpPr txBox="1"/>
          <p:nvPr/>
        </p:nvSpPr>
        <p:spPr>
          <a:xfrm>
            <a:off x="6169926" y="4251375"/>
            <a:ext cx="6096000" cy="1754326"/>
          </a:xfrm>
          <a:prstGeom prst="rect">
            <a:avLst/>
          </a:prstGeom>
          <a:noFill/>
        </p:spPr>
        <p:txBody>
          <a:bodyPr wrap="square">
            <a:spAutoFit/>
          </a:bodyPr>
          <a:lstStyle/>
          <a:p>
            <a:pPr algn="l"/>
            <a:r>
              <a:rPr lang="en-US" b="1" i="0" dirty="0">
                <a:solidFill>
                  <a:srgbClr val="000000"/>
                </a:solidFill>
                <a:effectLst/>
                <a:latin typeface="Inter"/>
              </a:rPr>
              <a:t>Object-Oriented</a:t>
            </a:r>
          </a:p>
          <a:p>
            <a:pPr algn="l"/>
            <a:r>
              <a:rPr lang="en-US" b="0" i="0" dirty="0">
                <a:solidFill>
                  <a:srgbClr val="000000"/>
                </a:solidFill>
                <a:effectLst/>
                <a:latin typeface="Inter"/>
              </a:rPr>
              <a:t>Java is an Object Oriented Programming Language, which means in Java everything is written in terms of classes and objects. Now, what is an Object? Object is nothing but a real world entity that can represent any person, place, or thing and can be distinguished from others. </a:t>
            </a:r>
          </a:p>
        </p:txBody>
      </p:sp>
      <p:pic>
        <p:nvPicPr>
          <p:cNvPr id="7" name="Picture 6">
            <a:extLst>
              <a:ext uri="{FF2B5EF4-FFF2-40B4-BE49-F238E27FC236}">
                <a16:creationId xmlns:a16="http://schemas.microsoft.com/office/drawing/2014/main" id="{AABB6C20-6C69-FAC4-BF12-7E6FEC2A9FD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497052" y="-9427"/>
            <a:ext cx="5114925" cy="3200400"/>
          </a:xfrm>
          <a:prstGeom prst="rect">
            <a:avLst/>
          </a:prstGeom>
        </p:spPr>
      </p:pic>
      <p:pic>
        <p:nvPicPr>
          <p:cNvPr id="10" name="Picture 9">
            <a:extLst>
              <a:ext uri="{FF2B5EF4-FFF2-40B4-BE49-F238E27FC236}">
                <a16:creationId xmlns:a16="http://schemas.microsoft.com/office/drawing/2014/main" id="{61447818-9C49-7A93-400B-1F3BC68DFC09}"/>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118537" y="3270123"/>
            <a:ext cx="5903538" cy="3404054"/>
          </a:xfrm>
          <a:prstGeom prst="rect">
            <a:avLst/>
          </a:prstGeom>
        </p:spPr>
      </p:pic>
    </p:spTree>
    <p:extLst>
      <p:ext uri="{BB962C8B-B14F-4D97-AF65-F5344CB8AC3E}">
        <p14:creationId xmlns:p14="http://schemas.microsoft.com/office/powerpoint/2010/main" val="2406723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D4E76A9-51B0-7E14-2F7F-45EE509A0C6E}"/>
              </a:ext>
            </a:extLst>
          </p:cNvPr>
          <p:cNvSpPr txBox="1"/>
          <p:nvPr/>
        </p:nvSpPr>
        <p:spPr>
          <a:xfrm>
            <a:off x="6096000" y="825872"/>
            <a:ext cx="6096000" cy="2031325"/>
          </a:xfrm>
          <a:prstGeom prst="rect">
            <a:avLst/>
          </a:prstGeom>
          <a:noFill/>
        </p:spPr>
        <p:txBody>
          <a:bodyPr wrap="square">
            <a:spAutoFit/>
          </a:bodyPr>
          <a:lstStyle/>
          <a:p>
            <a:pPr algn="l"/>
            <a:r>
              <a:rPr lang="en-US" b="1" i="0" dirty="0">
                <a:solidFill>
                  <a:srgbClr val="000000"/>
                </a:solidFill>
                <a:effectLst/>
                <a:latin typeface="Inter"/>
              </a:rPr>
              <a:t>Platform Independent</a:t>
            </a:r>
          </a:p>
          <a:p>
            <a:pPr algn="l"/>
            <a:r>
              <a:rPr lang="en-US" b="0" i="0" dirty="0">
                <a:solidFill>
                  <a:srgbClr val="000000"/>
                </a:solidFill>
                <a:effectLst/>
                <a:latin typeface="Inter"/>
              </a:rPr>
              <a:t>The design objective of </a:t>
            </a:r>
            <a:r>
              <a:rPr lang="en-US" b="0" i="0" dirty="0" err="1">
                <a:solidFill>
                  <a:srgbClr val="000000"/>
                </a:solidFill>
                <a:effectLst/>
                <a:latin typeface="Inter"/>
              </a:rPr>
              <a:t>javasoft</a:t>
            </a:r>
            <a:r>
              <a:rPr lang="en-US" b="0" i="0" dirty="0">
                <a:solidFill>
                  <a:srgbClr val="000000"/>
                </a:solidFill>
                <a:effectLst/>
                <a:latin typeface="Inter"/>
              </a:rPr>
              <a:t> people is to develop a language that must work on any platform. Here platform means a type of operating system and hardware technology. Java allows programmers to write their program on any machine with any configuration and to execute it on any other machine having different configurations. </a:t>
            </a:r>
          </a:p>
        </p:txBody>
      </p:sp>
      <p:sp>
        <p:nvSpPr>
          <p:cNvPr id="5" name="TextBox 4">
            <a:extLst>
              <a:ext uri="{FF2B5EF4-FFF2-40B4-BE49-F238E27FC236}">
                <a16:creationId xmlns:a16="http://schemas.microsoft.com/office/drawing/2014/main" id="{C02EC7AA-B3B0-DF77-4057-010582CF9D1C}"/>
              </a:ext>
            </a:extLst>
          </p:cNvPr>
          <p:cNvSpPr txBox="1"/>
          <p:nvPr/>
        </p:nvSpPr>
        <p:spPr>
          <a:xfrm>
            <a:off x="6096000" y="3751616"/>
            <a:ext cx="5734639" cy="1477328"/>
          </a:xfrm>
          <a:prstGeom prst="rect">
            <a:avLst/>
          </a:prstGeom>
          <a:noFill/>
        </p:spPr>
        <p:txBody>
          <a:bodyPr wrap="square">
            <a:spAutoFit/>
          </a:bodyPr>
          <a:lstStyle/>
          <a:p>
            <a:pPr algn="l"/>
            <a:r>
              <a:rPr lang="en-US" b="1" i="0" dirty="0">
                <a:solidFill>
                  <a:srgbClr val="000000"/>
                </a:solidFill>
                <a:effectLst/>
                <a:latin typeface="Inter"/>
              </a:rPr>
              <a:t>Portable</a:t>
            </a:r>
          </a:p>
          <a:p>
            <a:pPr algn="l"/>
            <a:r>
              <a:rPr lang="en-US" b="0" i="0" dirty="0">
                <a:solidFill>
                  <a:srgbClr val="000000"/>
                </a:solidFill>
                <a:effectLst/>
                <a:latin typeface="Inter"/>
              </a:rPr>
              <a:t>The WORA (Write Once Run Anywhere) concept and platform independent feature make Java portable. Now using the Java programming language, developers can yield the same result on any machine, by writing code only once. </a:t>
            </a:r>
          </a:p>
        </p:txBody>
      </p:sp>
      <p:pic>
        <p:nvPicPr>
          <p:cNvPr id="9" name="Picture 8">
            <a:extLst>
              <a:ext uri="{FF2B5EF4-FFF2-40B4-BE49-F238E27FC236}">
                <a16:creationId xmlns:a16="http://schemas.microsoft.com/office/drawing/2014/main" id="{85C67B5E-F58D-EAAF-F251-C1F0BF49563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4841" y="81154"/>
            <a:ext cx="5908789" cy="6272512"/>
          </a:xfrm>
          <a:prstGeom prst="rect">
            <a:avLst/>
          </a:prstGeom>
        </p:spPr>
      </p:pic>
    </p:spTree>
    <p:extLst>
      <p:ext uri="{BB962C8B-B14F-4D97-AF65-F5344CB8AC3E}">
        <p14:creationId xmlns:p14="http://schemas.microsoft.com/office/powerpoint/2010/main" val="922883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26F7CEC-8685-222F-BD5C-4E02D1862A3C}"/>
              </a:ext>
            </a:extLst>
          </p:cNvPr>
          <p:cNvSpPr txBox="1"/>
          <p:nvPr/>
        </p:nvSpPr>
        <p:spPr>
          <a:xfrm>
            <a:off x="224589" y="155411"/>
            <a:ext cx="6096000" cy="2031325"/>
          </a:xfrm>
          <a:prstGeom prst="rect">
            <a:avLst/>
          </a:prstGeom>
          <a:noFill/>
        </p:spPr>
        <p:txBody>
          <a:bodyPr wrap="square">
            <a:spAutoFit/>
          </a:bodyPr>
          <a:lstStyle/>
          <a:p>
            <a:pPr algn="l"/>
            <a:r>
              <a:rPr lang="en-US" b="1" i="0" dirty="0">
                <a:solidFill>
                  <a:srgbClr val="000000"/>
                </a:solidFill>
                <a:effectLst/>
                <a:latin typeface="Inter"/>
              </a:rPr>
              <a:t>Robust</a:t>
            </a:r>
          </a:p>
          <a:p>
            <a:pPr algn="l"/>
            <a:r>
              <a:rPr lang="en-US" b="0" i="0" dirty="0">
                <a:solidFill>
                  <a:srgbClr val="000000"/>
                </a:solidFill>
                <a:effectLst/>
                <a:latin typeface="Inter"/>
              </a:rPr>
              <a:t>The Java Programming language is robust, which means it is capable of handling unexpected termination of a program. There are 2 reasons behind this, first, it has a most important and helpful feature called Exception Handling. If an exception occurs in java code then no harm will happen whereas, in other low level languages, the program will crash.</a:t>
            </a:r>
          </a:p>
        </p:txBody>
      </p:sp>
      <p:sp>
        <p:nvSpPr>
          <p:cNvPr id="5" name="TextBox 4">
            <a:extLst>
              <a:ext uri="{FF2B5EF4-FFF2-40B4-BE49-F238E27FC236}">
                <a16:creationId xmlns:a16="http://schemas.microsoft.com/office/drawing/2014/main" id="{9FE6422C-A1C2-DE7D-A7CD-D7E5397D19C8}"/>
              </a:ext>
            </a:extLst>
          </p:cNvPr>
          <p:cNvSpPr txBox="1"/>
          <p:nvPr/>
        </p:nvSpPr>
        <p:spPr>
          <a:xfrm>
            <a:off x="224589" y="2285343"/>
            <a:ext cx="6096000" cy="1754326"/>
          </a:xfrm>
          <a:prstGeom prst="rect">
            <a:avLst/>
          </a:prstGeom>
          <a:noFill/>
        </p:spPr>
        <p:txBody>
          <a:bodyPr wrap="square">
            <a:spAutoFit/>
          </a:bodyPr>
          <a:lstStyle/>
          <a:p>
            <a:pPr algn="l"/>
            <a:r>
              <a:rPr lang="en-US" b="1" i="0" dirty="0">
                <a:solidFill>
                  <a:srgbClr val="000000"/>
                </a:solidFill>
                <a:effectLst/>
                <a:latin typeface="Inter"/>
              </a:rPr>
              <a:t>Secure</a:t>
            </a:r>
          </a:p>
          <a:p>
            <a:pPr algn="l"/>
            <a:r>
              <a:rPr lang="en-US" b="0" i="0" dirty="0">
                <a:solidFill>
                  <a:srgbClr val="000000"/>
                </a:solidFill>
                <a:effectLst/>
                <a:latin typeface="Inter"/>
              </a:rPr>
              <a:t>In today’s era, security is a major concern of every application. As now every device is connected to each other using the internet and this opens up the possibility of hacking. And </a:t>
            </a:r>
            <a:r>
              <a:rPr lang="en-US" dirty="0">
                <a:solidFill>
                  <a:srgbClr val="000000"/>
                </a:solidFill>
                <a:latin typeface="Inter"/>
              </a:rPr>
              <a:t>this</a:t>
            </a:r>
            <a:r>
              <a:rPr lang="en-US" b="0" i="0" dirty="0">
                <a:solidFill>
                  <a:srgbClr val="000000"/>
                </a:solidFill>
                <a:effectLst/>
                <a:latin typeface="Inter"/>
              </a:rPr>
              <a:t> application build using java also needs some sort of security. So Java also provides security features to the programmers.</a:t>
            </a:r>
          </a:p>
        </p:txBody>
      </p:sp>
      <p:pic>
        <p:nvPicPr>
          <p:cNvPr id="7" name="Picture 6">
            <a:extLst>
              <a:ext uri="{FF2B5EF4-FFF2-40B4-BE49-F238E27FC236}">
                <a16:creationId xmlns:a16="http://schemas.microsoft.com/office/drawing/2014/main" id="{498C3988-5C12-D80A-2533-43F964F7F1C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570002" y="984323"/>
            <a:ext cx="5621998" cy="4356365"/>
          </a:xfrm>
          <a:prstGeom prst="rect">
            <a:avLst/>
          </a:prstGeom>
        </p:spPr>
      </p:pic>
    </p:spTree>
    <p:extLst>
      <p:ext uri="{BB962C8B-B14F-4D97-AF65-F5344CB8AC3E}">
        <p14:creationId xmlns:p14="http://schemas.microsoft.com/office/powerpoint/2010/main" val="1560052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E97AF49-F276-FE1A-F64B-781663452876}"/>
              </a:ext>
            </a:extLst>
          </p:cNvPr>
          <p:cNvSpPr txBox="1"/>
          <p:nvPr/>
        </p:nvSpPr>
        <p:spPr>
          <a:xfrm>
            <a:off x="256674" y="346320"/>
            <a:ext cx="6096000" cy="1200329"/>
          </a:xfrm>
          <a:prstGeom prst="rect">
            <a:avLst/>
          </a:prstGeom>
          <a:noFill/>
        </p:spPr>
        <p:txBody>
          <a:bodyPr wrap="square">
            <a:spAutoFit/>
          </a:bodyPr>
          <a:lstStyle/>
          <a:p>
            <a:pPr algn="l"/>
            <a:r>
              <a:rPr lang="en-US" b="1" i="0" dirty="0">
                <a:solidFill>
                  <a:srgbClr val="000000"/>
                </a:solidFill>
                <a:effectLst/>
                <a:latin typeface="Inter"/>
              </a:rPr>
              <a:t>Interpreted</a:t>
            </a:r>
          </a:p>
          <a:p>
            <a:pPr algn="l"/>
            <a:r>
              <a:rPr lang="en-US" b="0" i="0" dirty="0">
                <a:solidFill>
                  <a:srgbClr val="000000"/>
                </a:solidFill>
                <a:effectLst/>
                <a:latin typeface="Inter"/>
              </a:rPr>
              <a:t>In programming languages, you have learned that they use either the compiler or interpreter, but Java programming language uses both a compiler and interpreter</a:t>
            </a:r>
          </a:p>
        </p:txBody>
      </p:sp>
      <p:sp>
        <p:nvSpPr>
          <p:cNvPr id="5" name="TextBox 4">
            <a:extLst>
              <a:ext uri="{FF2B5EF4-FFF2-40B4-BE49-F238E27FC236}">
                <a16:creationId xmlns:a16="http://schemas.microsoft.com/office/drawing/2014/main" id="{D5E528FA-7E1E-89B1-751C-9550EB0305A6}"/>
              </a:ext>
            </a:extLst>
          </p:cNvPr>
          <p:cNvSpPr txBox="1"/>
          <p:nvPr/>
        </p:nvSpPr>
        <p:spPr>
          <a:xfrm>
            <a:off x="256674" y="1766608"/>
            <a:ext cx="6096000" cy="2308324"/>
          </a:xfrm>
          <a:prstGeom prst="rect">
            <a:avLst/>
          </a:prstGeom>
          <a:noFill/>
        </p:spPr>
        <p:txBody>
          <a:bodyPr wrap="square">
            <a:spAutoFit/>
          </a:bodyPr>
          <a:lstStyle/>
          <a:p>
            <a:pPr algn="l"/>
            <a:r>
              <a:rPr lang="en-US" b="1" i="0" dirty="0">
                <a:solidFill>
                  <a:srgbClr val="000000"/>
                </a:solidFill>
                <a:effectLst/>
                <a:latin typeface="Inter"/>
              </a:rPr>
              <a:t>Multi-Threaded</a:t>
            </a:r>
          </a:p>
          <a:p>
            <a:pPr algn="l"/>
            <a:r>
              <a:rPr lang="en-US" b="0" i="0" dirty="0">
                <a:solidFill>
                  <a:srgbClr val="000000"/>
                </a:solidFill>
                <a:effectLst/>
                <a:latin typeface="Inter"/>
              </a:rPr>
              <a:t>Thread is a lightweight and independent subprocess of a running program (</a:t>
            </a:r>
            <a:r>
              <a:rPr lang="en-US" b="0" i="0" dirty="0" err="1">
                <a:solidFill>
                  <a:srgbClr val="000000"/>
                </a:solidFill>
                <a:effectLst/>
                <a:latin typeface="Inter"/>
              </a:rPr>
              <a:t>i.e</a:t>
            </a:r>
            <a:r>
              <a:rPr lang="en-US" b="0" i="0" dirty="0">
                <a:solidFill>
                  <a:srgbClr val="000000"/>
                </a:solidFill>
                <a:effectLst/>
                <a:latin typeface="Inter"/>
              </a:rPr>
              <a:t>, process) that shares resources. And when multiple threads run simultaneously is called multi-threading.</a:t>
            </a:r>
          </a:p>
          <a:p>
            <a:pPr algn="l"/>
            <a:endParaRPr lang="en-US" dirty="0">
              <a:solidFill>
                <a:srgbClr val="000000"/>
              </a:solidFill>
              <a:latin typeface="Inter"/>
            </a:endParaRPr>
          </a:p>
          <a:p>
            <a:pPr algn="l"/>
            <a:r>
              <a:rPr lang="en-US" dirty="0">
                <a:solidFill>
                  <a:srgbClr val="000000"/>
                </a:solidFill>
                <a:latin typeface="Inter"/>
              </a:rPr>
              <a:t>*</a:t>
            </a:r>
            <a:r>
              <a:rPr lang="en-US" b="0" i="0" dirty="0">
                <a:solidFill>
                  <a:srgbClr val="000000"/>
                </a:solidFill>
                <a:effectLst/>
                <a:latin typeface="Inter"/>
              </a:rPr>
              <a:t> In many applications, you have seen multiple tasks running simultaneously, for example, Google Docs where while typing text, the spell check and autocorrect task are running. </a:t>
            </a:r>
          </a:p>
        </p:txBody>
      </p:sp>
      <p:pic>
        <p:nvPicPr>
          <p:cNvPr id="7" name="Picture 6">
            <a:extLst>
              <a:ext uri="{FF2B5EF4-FFF2-40B4-BE49-F238E27FC236}">
                <a16:creationId xmlns:a16="http://schemas.microsoft.com/office/drawing/2014/main" id="{72B70108-07CA-0D7F-D8D8-B7A4E0FF4F3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rot="16200000">
            <a:off x="6147847" y="337795"/>
            <a:ext cx="6381948" cy="5706358"/>
          </a:xfrm>
          <a:prstGeom prst="rect">
            <a:avLst/>
          </a:prstGeom>
        </p:spPr>
      </p:pic>
    </p:spTree>
    <p:extLst>
      <p:ext uri="{BB962C8B-B14F-4D97-AF65-F5344CB8AC3E}">
        <p14:creationId xmlns:p14="http://schemas.microsoft.com/office/powerpoint/2010/main" val="294218355"/>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{2D76B204-7C11-4E6C-B722-214D05993B9F}tf56160789_win32</Template>
  <TotalTime>116</TotalTime>
  <Words>475</Words>
  <Application>Microsoft Office PowerPoint</Application>
  <PresentationFormat>Widescreen</PresentationFormat>
  <Paragraphs>34</Paragraphs>
  <Slides>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Arial</vt:lpstr>
      <vt:lpstr>Bookman Old Style</vt:lpstr>
      <vt:lpstr>Bradley Hand ITC</vt:lpstr>
      <vt:lpstr>Calibri</vt:lpstr>
      <vt:lpstr>Franklin Gothic Book</vt:lpstr>
      <vt:lpstr>Inter</vt:lpstr>
      <vt:lpstr>var(--toc-ff,inherit)</vt:lpstr>
      <vt:lpstr>1_RetrospectVTI</vt:lpstr>
      <vt:lpstr>FEATURES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FEATURES</dc:title>
  <dc:creator>shayiz kp</dc:creator>
  <cp:lastModifiedBy>shayiz kp</cp:lastModifiedBy>
  <cp:revision>2</cp:revision>
  <dcterms:created xsi:type="dcterms:W3CDTF">2023-02-13T07:36:35Z</dcterms:created>
  <dcterms:modified xsi:type="dcterms:W3CDTF">2023-02-13T10:01:27Z</dcterms:modified>
</cp:coreProperties>
</file>

<file path=docProps/thumbnail.jpeg>
</file>